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271" r:id="rId9"/>
    <p:sldId id="307" r:id="rId10"/>
    <p:sldId id="308" r:id="rId11"/>
    <p:sldId id="270" r:id="rId12"/>
    <p:sldId id="258" r:id="rId13"/>
    <p:sldId id="260" r:id="rId14"/>
    <p:sldId id="264" r:id="rId15"/>
    <p:sldId id="261" r:id="rId16"/>
    <p:sldId id="266" r:id="rId17"/>
    <p:sldId id="267" r:id="rId18"/>
    <p:sldId id="268" r:id="rId19"/>
    <p:sldId id="273" r:id="rId20"/>
    <p:sldId id="274" r:id="rId21"/>
    <p:sldId id="275" r:id="rId22"/>
    <p:sldId id="276" r:id="rId23"/>
    <p:sldId id="277" r:id="rId24"/>
    <p:sldId id="279" r:id="rId25"/>
    <p:sldId id="284" r:id="rId26"/>
    <p:sldId id="285" r:id="rId27"/>
    <p:sldId id="286" r:id="rId28"/>
    <p:sldId id="287" r:id="rId29"/>
    <p:sldId id="288" r:id="rId30"/>
    <p:sldId id="289" r:id="rId31"/>
    <p:sldId id="280" r:id="rId32"/>
    <p:sldId id="282" r:id="rId33"/>
    <p:sldId id="291" r:id="rId34"/>
    <p:sldId id="278" r:id="rId35"/>
    <p:sldId id="290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2" r:id="rId47"/>
    <p:sldId id="303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16-Jul-19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  <a:p>
            <a:r>
              <a:rPr lang="en-US" dirty="0"/>
              <a:t>…TODO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maintain self integrity &amp; validity</a:t>
            </a:r>
          </a:p>
          <a:p>
            <a:r>
              <a:rPr lang="en-US" dirty="0"/>
              <a:t>Implements domain rules</a:t>
            </a:r>
          </a:p>
          <a:p>
            <a:r>
              <a:rPr lang="en-US" dirty="0"/>
              <a:t>Saved &amp; retrieved as a single unit (with sub-collections)</a:t>
            </a:r>
          </a:p>
          <a:p>
            <a:r>
              <a:rPr lang="en-US" i="1" dirty="0"/>
              <a:t>TODO: Show a picture of an aggregate with a root &amp; collections</a:t>
            </a:r>
          </a:p>
        </p:txBody>
      </p:sp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be serializable (required for NoSQL databases)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1600" b="1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Property Accessors /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825625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private setters</a:t>
            </a:r>
          </a:p>
          <a:p>
            <a:r>
              <a:rPr lang="en-US" sz="2000" dirty="0"/>
              <a:t>Change properties via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54" y="1647145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853" y="1426151"/>
            <a:ext cx="4481945" cy="113528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 good method name matches to the </a:t>
            </a:r>
            <a:r>
              <a:rPr lang="en-US" sz="2000" b="1" dirty="0"/>
              <a:t>domain action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when you need external services?</a:t>
            </a:r>
          </a:p>
          <a:p>
            <a:pPr lvl="1"/>
            <a:r>
              <a:rPr lang="en-US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3408"/>
            <a:ext cx="6957651" cy="37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when you need external services?</a:t>
            </a:r>
          </a:p>
          <a:p>
            <a:pPr lvl="1"/>
            <a:r>
              <a:rPr lang="en-US" dirty="0"/>
              <a:t>Business Rule: Can not assign more than 3 issues to a user!</a:t>
            </a:r>
          </a:p>
          <a:p>
            <a:pPr lvl="1"/>
            <a:endParaRPr lang="en-US" sz="44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interface in the domain layer, implement in the infrastructure</a:t>
            </a:r>
          </a:p>
          <a:p>
            <a:r>
              <a:rPr lang="en-US" dirty="0"/>
              <a:t>Do not include domain logic</a:t>
            </a:r>
          </a:p>
          <a:p>
            <a:r>
              <a:rPr lang="en-US" dirty="0"/>
              <a:t>Repository interface should be database provider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460360" y="5031180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an In-Active issue?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21B06-1F38-4FC5-97D1-BDC00890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6583878" cy="40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31676" y="1571503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Implicit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re-use this expression? Copy/paste?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31676" y="1571503"/>
            <a:ext cx="3893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Implicit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re-use this expression? Copy/paste?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24" y="2442792"/>
            <a:ext cx="6642018" cy="21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62" y="2327358"/>
            <a:ext cx="10656125" cy="3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78371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6" y="1832758"/>
            <a:ext cx="4659138" cy="3982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65" y="1648831"/>
            <a:ext cx="6264459" cy="420484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526504" y="4627419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40927" cy="280853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17349"/>
            <a:ext cx="6227467" cy="181115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Querying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51A68-EA70-4F50-9A9F-4D510AE7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9905"/>
            <a:ext cx="4233925" cy="3022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F21F5-B569-4D96-BBEE-735F40DD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11" y="2167244"/>
            <a:ext cx="4931167" cy="17284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10BC940-1850-4062-951A-6FA5B17106C4}"/>
              </a:ext>
            </a:extLst>
          </p:cNvPr>
          <p:cNvSpPr/>
          <p:nvPr/>
        </p:nvSpPr>
        <p:spPr>
          <a:xfrm>
            <a:off x="5288478" y="2825683"/>
            <a:ext cx="1041070" cy="4115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4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459E-6CBC-44E2-99B0-6203402B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Querying / Read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7E21-1A01-4199-BD9E-3FF6FD7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model: A special entity-like class to read data from the database.</a:t>
            </a:r>
          </a:p>
          <a:p>
            <a:r>
              <a:rPr lang="en-US" dirty="0"/>
              <a:t>Minimize read models, do not use for single-entity operations</a:t>
            </a:r>
          </a:p>
          <a:p>
            <a:r>
              <a:rPr lang="en-US" dirty="0"/>
              <a:t>Define &amp; use read models only in performance critical parts</a:t>
            </a:r>
          </a:p>
          <a:p>
            <a:pPr lvl="1"/>
            <a:r>
              <a:rPr lang="en-US" dirty="0"/>
              <a:t>TODO: Example</a:t>
            </a:r>
          </a:p>
          <a:p>
            <a:r>
              <a:rPr lang="en-US" dirty="0"/>
              <a:t>Do not reuse aggregate roots or entities inside read models</a:t>
            </a:r>
          </a:p>
          <a:p>
            <a:pPr lvl="1"/>
            <a:r>
              <a:rPr lang="en-US" dirty="0"/>
              <a:t>TODO: Example (</a:t>
            </a:r>
            <a:r>
              <a:rPr lang="en-US" dirty="0" err="1"/>
              <a:t>UserWithRole</a:t>
            </a:r>
            <a:r>
              <a:rPr lang="en-US" dirty="0"/>
              <a:t>, </a:t>
            </a:r>
            <a:r>
              <a:rPr lang="en-US" dirty="0" err="1"/>
              <a:t>SimpleUser</a:t>
            </a:r>
            <a:r>
              <a:rPr lang="en-US" dirty="0"/>
              <a:t>, </a:t>
            </a:r>
            <a:r>
              <a:rPr lang="en-US" dirty="0" err="1"/>
              <a:t>DetailedUser</a:t>
            </a:r>
            <a:r>
              <a:rPr lang="en-US" dirty="0"/>
              <a:t>… etc.)</a:t>
            </a:r>
          </a:p>
        </p:txBody>
      </p:sp>
    </p:spTree>
    <p:extLst>
      <p:ext uri="{BB962C8B-B14F-4D97-AF65-F5344CB8AC3E}">
        <p14:creationId xmlns:p14="http://schemas.microsoft.com/office/powerpoint/2010/main" val="171990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FAB9-487D-494A-B454-B40FBBEF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Querying / Read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AD6C-7AEA-4B69-925F-9A8C3132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TODO…</a:t>
            </a:r>
          </a:p>
        </p:txBody>
      </p:sp>
    </p:spTree>
    <p:extLst>
      <p:ext uri="{BB962C8B-B14F-4D97-AF65-F5344CB8AC3E}">
        <p14:creationId xmlns:p14="http://schemas.microsoft.com/office/powerpoint/2010/main" val="2211448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services/repositories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2" y="1637448"/>
            <a:ext cx="6068748" cy="5127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77" y="2529171"/>
            <a:ext cx="5158411" cy="23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611F-109C-47D3-B70A-8E71B107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More…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72A71-B250-4E7B-97F2-FCB252B6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148542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logic), not domain logic!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entities!</a:t>
            </a:r>
          </a:p>
          <a:p>
            <a:r>
              <a:rPr lang="en-US" dirty="0"/>
              <a:t>Use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public constructor</a:t>
            </a:r>
            <a:r>
              <a:rPr lang="en-US" dirty="0"/>
              <a:t> (implicit/explicit)</a:t>
            </a:r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4168"/>
          </a:xfrm>
        </p:spPr>
        <p:txBody>
          <a:bodyPr>
            <a:normAutofit/>
          </a:bodyPr>
          <a:lstStyle/>
          <a:p>
            <a:r>
              <a:rPr lang="en-US" sz="1600" dirty="0"/>
              <a:t>Keep output </a:t>
            </a:r>
            <a:r>
              <a:rPr lang="en-US" sz="1600" b="1" dirty="0"/>
              <a:t>DTO count minimum</a:t>
            </a:r>
            <a:r>
              <a:rPr lang="en-US" sz="1600" dirty="0"/>
              <a:t>. </a:t>
            </a:r>
            <a:r>
              <a:rPr lang="en-US" sz="1600" dirty="0">
                <a:solidFill>
                  <a:srgbClr val="FF0000"/>
                </a:solidFill>
              </a:rPr>
              <a:t>Reuse</a:t>
            </a:r>
            <a:r>
              <a:rPr lang="en-US" sz="1600" dirty="0"/>
              <a:t> where possible (except input DTOs as output DTO).</a:t>
            </a:r>
          </a:p>
          <a:p>
            <a:r>
              <a:rPr lang="en-US" sz="1600" dirty="0"/>
              <a:t>Return the entity DTO from </a:t>
            </a:r>
            <a:r>
              <a:rPr lang="en-US" sz="1600" b="1" dirty="0"/>
              <a:t>Create &amp; update </a:t>
            </a:r>
            <a:r>
              <a:rPr lang="en-US" sz="1600" dirty="0"/>
              <a:t>methods.</a:t>
            </a:r>
          </a:p>
          <a:p>
            <a:r>
              <a:rPr lang="en-US" sz="1600" dirty="0"/>
              <a:t>Can contain </a:t>
            </a:r>
            <a:r>
              <a:rPr lang="en-US" sz="1600" b="1" dirty="0"/>
              <a:t>more data </a:t>
            </a:r>
            <a:r>
              <a:rPr lang="en-US" sz="1600" dirty="0"/>
              <a:t>than client needs</a:t>
            </a:r>
          </a:p>
          <a:p>
            <a:r>
              <a:rPr lang="en-US" sz="1600" dirty="0"/>
              <a:t>Exception: Where </a:t>
            </a:r>
            <a:r>
              <a:rPr lang="en-US" sz="1600" b="1" dirty="0"/>
              <a:t>performance</a:t>
            </a:r>
            <a:r>
              <a:rPr lang="en-US" sz="16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5301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298864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592082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104406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733799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6131"/>
          </a:xfrm>
        </p:spPr>
        <p:txBody>
          <a:bodyPr>
            <a:noAutofit/>
          </a:bodyPr>
          <a:lstStyle/>
          <a:p>
            <a:r>
              <a:rPr lang="en-US" sz="1600" dirty="0"/>
              <a:t>Keep output </a:t>
            </a:r>
            <a:r>
              <a:rPr lang="en-US" sz="1600" b="1" dirty="0"/>
              <a:t>DTO count minimum</a:t>
            </a:r>
            <a:r>
              <a:rPr lang="en-US" sz="1600" dirty="0"/>
              <a:t>. </a:t>
            </a:r>
            <a:r>
              <a:rPr lang="en-US" sz="1600" dirty="0">
                <a:solidFill>
                  <a:srgbClr val="FF0000"/>
                </a:solidFill>
              </a:rPr>
              <a:t>Reuse</a:t>
            </a:r>
            <a:r>
              <a:rPr lang="en-US" sz="1600" dirty="0"/>
              <a:t> where possible (except input DTOs as output DTO).</a:t>
            </a:r>
          </a:p>
          <a:p>
            <a:r>
              <a:rPr lang="en-US" sz="1600" dirty="0"/>
              <a:t>Return the entity DTO from </a:t>
            </a:r>
            <a:r>
              <a:rPr lang="en-US" sz="1600" b="1" dirty="0"/>
              <a:t>Create &amp; update </a:t>
            </a:r>
            <a:r>
              <a:rPr lang="en-US" sz="1600" dirty="0"/>
              <a:t>methods.</a:t>
            </a:r>
          </a:p>
          <a:p>
            <a:r>
              <a:rPr lang="en-US" sz="1600" dirty="0"/>
              <a:t>Can contain </a:t>
            </a:r>
            <a:r>
              <a:rPr lang="en-US" sz="1600" b="1" dirty="0"/>
              <a:t>more data </a:t>
            </a:r>
            <a:r>
              <a:rPr lang="en-US" sz="1600" dirty="0"/>
              <a:t>than client needs</a:t>
            </a:r>
          </a:p>
          <a:p>
            <a:r>
              <a:rPr lang="en-US" sz="1600" dirty="0"/>
              <a:t>Exception: Where </a:t>
            </a:r>
            <a:r>
              <a:rPr lang="en-US" sz="1600" b="1" dirty="0"/>
              <a:t>performance</a:t>
            </a:r>
            <a:r>
              <a:rPr lang="en-US" sz="1600" dirty="0"/>
              <a:t> is critical, especially for large result sets.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9" y="3479598"/>
            <a:ext cx="5844459" cy="2736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17" y="3479598"/>
            <a:ext cx="5015974" cy="23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22D94-FDA6-417B-ADF8-38E3D027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2059562"/>
            <a:ext cx="7268688" cy="39736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34" y="1825625"/>
            <a:ext cx="3717966" cy="4351338"/>
          </a:xfrm>
        </p:spPr>
        <p:txBody>
          <a:bodyPr/>
          <a:lstStyle/>
          <a:p>
            <a:r>
              <a:rPr lang="en-US" dirty="0"/>
              <a:t>Don’t use DTO to entity auto-mapping, use entity </a:t>
            </a:r>
            <a:r>
              <a:rPr lang="en-US" b="1" dirty="0"/>
              <a:t>constructor</a:t>
            </a:r>
            <a:r>
              <a:rPr lang="en-US" dirty="0"/>
              <a:t>.</a:t>
            </a:r>
          </a:p>
          <a:p>
            <a:r>
              <a:rPr lang="en-US" dirty="0"/>
              <a:t>Perform additional </a:t>
            </a:r>
            <a:r>
              <a:rPr lang="en-US" b="1" dirty="0"/>
              <a:t>domain actions</a:t>
            </a:r>
            <a:r>
              <a:rPr lang="en-US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repository</a:t>
            </a:r>
            <a:r>
              <a:rPr lang="en-US" dirty="0"/>
              <a:t>.</a:t>
            </a:r>
          </a:p>
          <a:p>
            <a:r>
              <a:rPr lang="en-US" dirty="0"/>
              <a:t>Return DTO using </a:t>
            </a:r>
            <a:r>
              <a:rPr lang="en-US" b="1" dirty="0"/>
              <a:t>auto-mapping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649C-91D0-437D-A752-E68D2D6A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Domain/Business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3D58-1152-4768-BFD1-0FC3552A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return null or operation result code for exceptional cases, </a:t>
            </a:r>
            <a:r>
              <a:rPr lang="en-US" b="1" dirty="0"/>
              <a:t>throw exceptions</a:t>
            </a:r>
            <a:r>
              <a:rPr lang="en-US" dirty="0"/>
              <a:t>!</a:t>
            </a:r>
          </a:p>
          <a:p>
            <a:r>
              <a:rPr lang="en-US" b="1" dirty="0"/>
              <a:t>Define </a:t>
            </a:r>
            <a:r>
              <a:rPr lang="en-US" dirty="0"/>
              <a:t>exception classes for important business rules</a:t>
            </a:r>
          </a:p>
          <a:p>
            <a:r>
              <a:rPr lang="en-US" dirty="0"/>
              <a:t>Include an </a:t>
            </a:r>
            <a:r>
              <a:rPr lang="en-US" b="1" dirty="0"/>
              <a:t>error code </a:t>
            </a:r>
            <a:r>
              <a:rPr lang="en-US" dirty="0"/>
              <a:t>in the exception</a:t>
            </a:r>
          </a:p>
          <a:p>
            <a:r>
              <a:rPr lang="en-US" b="1" dirty="0"/>
              <a:t>Separate localization</a:t>
            </a:r>
            <a:r>
              <a:rPr lang="en-US" dirty="0"/>
              <a:t> from exception throwing</a:t>
            </a:r>
          </a:p>
          <a:p>
            <a:r>
              <a:rPr lang="en-US" dirty="0"/>
              <a:t>Map exceptions to </a:t>
            </a:r>
            <a:r>
              <a:rPr lang="en-US" b="1" dirty="0"/>
              <a:t>HTTP status codes</a:t>
            </a:r>
          </a:p>
        </p:txBody>
      </p:sp>
    </p:spTree>
    <p:extLst>
      <p:ext uri="{BB962C8B-B14F-4D97-AF65-F5344CB8AC3E}">
        <p14:creationId xmlns:p14="http://schemas.microsoft.com/office/powerpoint/2010/main" val="4290921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9A3F-F790-4EB1-B32A-CFA7AFB6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Domain/Business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134F7-7E72-43B4-97E9-0E7E4046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/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Aggregate Root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1141</Words>
  <Application>Microsoft Office PowerPoint</Application>
  <PresentationFormat>Widescreen</PresentationFormat>
  <Paragraphs>216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/ Clean Architecture</vt:lpstr>
      <vt:lpstr>Domain Driven Design Execution Flow</vt:lpstr>
      <vt:lpstr>Domain Driven Design Core building Blocks</vt:lpstr>
      <vt:lpstr>Domain Driven Design Common Rules</vt:lpstr>
      <vt:lpstr>Part-III: Implementation</vt:lpstr>
      <vt:lpstr>Aggregate Roots Principles</vt:lpstr>
      <vt:lpstr>Aggregate Roots Rule: Reference other aggregates by Id</vt:lpstr>
      <vt:lpstr>Aggregate Roots Tip: Keep it small</vt:lpstr>
      <vt:lpstr>Aggregate Roots / Entities Primary Keys</vt:lpstr>
      <vt:lpstr>Aggregate Roots / Entities Constructor</vt:lpstr>
      <vt:lpstr>Aggregate Roots / Entities Property Accessors / Methods</vt:lpstr>
      <vt:lpstr>Aggregate Roots / Entities Business Logic &amp; Exceptions</vt:lpstr>
      <vt:lpstr>Aggregate Roots /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</vt:lpstr>
      <vt:lpstr>Specifications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Repositories Querying</vt:lpstr>
      <vt:lpstr>Repositories Querying / Read Models</vt:lpstr>
      <vt:lpstr>Repositories Querying / Read Models</vt:lpstr>
      <vt:lpstr>Domain Services Principles</vt:lpstr>
      <vt:lpstr>Domain Services Example</vt:lpstr>
      <vt:lpstr>Domain Services More…</vt:lpstr>
      <vt:lpstr>Application Services Principles</vt:lpstr>
      <vt:lpstr>Application Services Example</vt:lpstr>
      <vt:lpstr>Application Services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</vt:lpstr>
      <vt:lpstr>Domain/Business Exceptions</vt:lpstr>
      <vt:lpstr>Domain/Business Exceptions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112</cp:revision>
  <dcterms:created xsi:type="dcterms:W3CDTF">2019-07-06T13:27:31Z</dcterms:created>
  <dcterms:modified xsi:type="dcterms:W3CDTF">2019-07-16T08:03:53Z</dcterms:modified>
</cp:coreProperties>
</file>